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6" r:id="rId8"/>
    <p:sldId id="260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B42B0-BF7C-45DC-956F-24FE7A1DF782}" type="datetimeFigureOut">
              <a:rPr lang="ru-RU" smtClean="0"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8FFE5-E640-48AC-9077-0F195462B4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07503" y="2780928"/>
            <a:ext cx="903649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«Разработка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учебных заданий в формате PISA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из опыта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работы»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Симонова М.Г., МАОУ «Филипповская ООШ»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72200" y="5661248"/>
            <a:ext cx="2771800" cy="1196752"/>
          </a:xfrm>
          <a:prstGeom prst="rect">
            <a:avLst/>
          </a:prstGeom>
          <a:solidFill>
            <a:schemeClr val="bg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96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e099e442-10f0-4448-a216-75a29e495448.jpg"/>
          <p:cNvPicPr>
            <a:picLocks noChangeAspect="1"/>
          </p:cNvPicPr>
          <p:nvPr/>
        </p:nvPicPr>
        <p:blipFill>
          <a:blip r:embed="rId3" cstate="print"/>
          <a:srcRect t="9177" b="6909"/>
          <a:stretch>
            <a:fillRect/>
          </a:stretch>
        </p:blipFill>
        <p:spPr>
          <a:xfrm>
            <a:off x="2699792" y="1556792"/>
            <a:ext cx="4032448" cy="23050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55776" y="1052736"/>
            <a:ext cx="4350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Тестирование в формате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PIS</a:t>
            </a:r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4221088"/>
            <a:ext cx="7632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С конца ХХ века </a:t>
            </a:r>
            <a:r>
              <a:rPr lang="ru-RU" sz="2000" dirty="0" smtClean="0"/>
              <a:t>Россия </a:t>
            </a:r>
            <a:r>
              <a:rPr lang="ru-RU" sz="2000" dirty="0"/>
              <a:t>участвует в измерениях качества образования. Эти исследования используют для оценки эффективности образовательных систем в разных странах и для изменения и улучшения на основе полученных результатов самого образования.</a:t>
            </a:r>
            <a:r>
              <a:rPr lang="en-US" sz="2000" dirty="0"/>
              <a:t> 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5661248"/>
            <a:ext cx="2771800" cy="1196752"/>
          </a:xfrm>
          <a:prstGeom prst="rect">
            <a:avLst/>
          </a:prstGeom>
          <a:solidFill>
            <a:schemeClr val="bg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5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лидеры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340768"/>
            <a:ext cx="3816424" cy="381642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283968" y="126876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/>
              <a:t>в 2022 году в России пройдет очередной этап самого масштабного из международных исследований — PISA (</a:t>
            </a:r>
            <a:r>
              <a:rPr lang="ru-RU" dirty="0" err="1"/>
              <a:t>Programme</a:t>
            </a:r>
            <a:r>
              <a:rPr lang="ru-RU" dirty="0"/>
              <a:t> </a:t>
            </a:r>
            <a:r>
              <a:rPr lang="ru-RU" dirty="0" err="1"/>
              <a:t>for</a:t>
            </a:r>
            <a:r>
              <a:rPr lang="ru-RU" dirty="0"/>
              <a:t> </a:t>
            </a:r>
            <a:r>
              <a:rPr lang="ru-RU" dirty="0" err="1"/>
              <a:t>International</a:t>
            </a:r>
            <a:r>
              <a:rPr lang="ru-RU" dirty="0"/>
              <a:t> </a:t>
            </a:r>
            <a:r>
              <a:rPr lang="ru-RU" dirty="0" err="1"/>
              <a:t>Student</a:t>
            </a:r>
            <a:r>
              <a:rPr lang="ru-RU" dirty="0"/>
              <a:t> </a:t>
            </a:r>
            <a:r>
              <a:rPr lang="ru-RU" dirty="0" err="1"/>
              <a:t>Assessment</a:t>
            </a:r>
            <a:r>
              <a:rPr lang="ru-RU" dirty="0"/>
              <a:t>).</a:t>
            </a:r>
            <a:endParaRPr lang="en-US" dirty="0"/>
          </a:p>
          <a:p>
            <a:pPr algn="just"/>
            <a:r>
              <a:rPr lang="ru-RU" dirty="0"/>
              <a:t>Каждые три года оно тестирует у школьников и студентов колледжей старше 15 лет (но не старше 16 лет и 2 месяцев) уровень знаний и умение практически их применять. </a:t>
            </a:r>
          </a:p>
          <a:p>
            <a:pPr algn="just"/>
            <a:r>
              <a:rPr lang="ru-RU" dirty="0"/>
              <a:t>Качество образования PISA изучает по четырём основным направлениям: читательская, математическая, </a:t>
            </a:r>
            <a:r>
              <a:rPr lang="ru-RU" dirty="0" err="1"/>
              <a:t>естественно-научная</a:t>
            </a:r>
            <a:r>
              <a:rPr lang="ru-RU" dirty="0"/>
              <a:t> и компьютерная грамотности.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5517232"/>
            <a:ext cx="2915816" cy="1340768"/>
          </a:xfrm>
          <a:prstGeom prst="rect">
            <a:avLst/>
          </a:prstGeom>
          <a:solidFill>
            <a:schemeClr val="bg1"/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2022-11-26_14-19-09.jpg"/>
          <p:cNvPicPr>
            <a:picLocks noChangeAspect="1"/>
          </p:cNvPicPr>
          <p:nvPr/>
        </p:nvPicPr>
        <p:blipFill>
          <a:blip r:embed="rId2" cstate="print"/>
          <a:srcRect l="752" r="752"/>
          <a:stretch>
            <a:fillRect/>
          </a:stretch>
        </p:blipFill>
        <p:spPr>
          <a:xfrm>
            <a:off x="0" y="0"/>
            <a:ext cx="906138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Комплексное задание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финансовой грамотности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2856"/>
            <a:ext cx="4042792" cy="34849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Участвуя в проекте «Образовательный лифт: ШНОР», приняла участие  в разработке авторского комплексного задания по финансовой грамотности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формате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PISA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Ориентиром были такие критерии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508104" y="2132856"/>
          <a:ext cx="2833549" cy="4101084"/>
        </p:xfrm>
        <a:graphic>
          <a:graphicData uri="http://schemas.openxmlformats.org/drawingml/2006/table">
            <a:tbl>
              <a:tblPr/>
              <a:tblGrid>
                <a:gridCol w="2833549"/>
              </a:tblGrid>
              <a:tr h="451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latin typeface="Times New Roman"/>
                          <a:ea typeface="Calibri"/>
                          <a:cs typeface="Times New Roman"/>
                        </a:rPr>
                        <a:t>Задание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0" marR="67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latin typeface="Times New Roman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0" marR="67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latin typeface="Times New Roman"/>
                          <a:ea typeface="Calibri"/>
                          <a:cs typeface="Times New Roman"/>
                        </a:rPr>
                        <a:t>Познавательная деятельность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0" marR="67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latin typeface="Times New Roman"/>
                          <a:ea typeface="Calibri"/>
                          <a:cs typeface="Times New Roman"/>
                        </a:rPr>
                        <a:t>Контекст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0" marR="67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latin typeface="Times New Roman"/>
                          <a:ea typeface="Calibri"/>
                          <a:cs typeface="Times New Roman"/>
                        </a:rPr>
                        <a:t>Форма ответа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0" marR="67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>
                          <a:latin typeface="Times New Roman"/>
                          <a:ea typeface="Calibri"/>
                          <a:cs typeface="Times New Roman"/>
                        </a:rPr>
                        <a:t>Сложность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0" marR="67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>
                          <a:latin typeface="Times New Roman"/>
                          <a:ea typeface="Calibri"/>
                          <a:cs typeface="Times New Roman"/>
                        </a:rPr>
                        <a:t>Система оценивания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960" marR="679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5" descr="2022-11-26_14-19-09.jpg"/>
          <p:cNvPicPr>
            <a:picLocks noChangeAspect="1"/>
          </p:cNvPicPr>
          <p:nvPr/>
        </p:nvPicPr>
        <p:blipFill>
          <a:blip r:embed="rId2" cstate="print"/>
          <a:srcRect l="752" r="75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849405-lev-tolstoy-kak-muzhik-gusey-delil-284940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340768"/>
            <a:ext cx="2808312" cy="2808312"/>
          </a:xfrm>
        </p:spPr>
      </p:pic>
      <p:sp>
        <p:nvSpPr>
          <p:cNvPr id="5" name="Прямоугольник 4"/>
          <p:cNvSpPr/>
          <p:nvPr/>
        </p:nvSpPr>
        <p:spPr>
          <a:xfrm>
            <a:off x="3203848" y="3429000"/>
            <a:ext cx="25922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Задание построено на основе анализа  2х источников: сказки Л.Н. Толстого «Как мужик гусей делил»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инфографики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 сайта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моифинансы.рф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55714915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12160" y="1700808"/>
            <a:ext cx="2608709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5" descr="2022-11-26_14-19-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52" r="752"/>
          <a:stretch>
            <a:fillRect/>
          </a:stretch>
        </p:blipFill>
        <p:spPr>
          <a:xfrm>
            <a:off x="0" y="0"/>
            <a:ext cx="9189640" cy="6858000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51520" y="1988840"/>
            <a:ext cx="3600400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Типы заданий по сказке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35895">
            <a:off x="3415898" y="718252"/>
            <a:ext cx="4916579" cy="1292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708920"/>
            <a:ext cx="4248473" cy="21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02767">
            <a:off x="3694144" y="5347691"/>
            <a:ext cx="4380733" cy="1017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22-11-26_14-19-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52" r="752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20688"/>
            <a:ext cx="4248472" cy="2432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55714915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88024" y="2708920"/>
            <a:ext cx="4120877" cy="37444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99992" y="1340768"/>
            <a:ext cx="4380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Типы заданий по плакату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022-11-26_14-19-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52" r="752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7" name="Рисунок 6" descr="55714915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1520" y="404664"/>
            <a:ext cx="4120877" cy="3744416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110275"/>
            <a:ext cx="4222662" cy="3415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499992" y="1340768"/>
            <a:ext cx="43801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Типы заданий по плакату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22-11-26_14-19-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1" cy="6858001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467544" y="1916832"/>
            <a:ext cx="8229600" cy="3168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dirty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Таким образом, комплексное задание включает в себя задания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разного типа – выбрать правильный ответ, выбрать из нескольких вариантов ответов, задания с открытым ответом. 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С помощью задания можно отследить такие умения как анализ информации в финансовом контексте, планирование и управление финансами и применение и понимание финансовых знаний. 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Максимум за задание – 8 б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159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Комплексное задание  по финансовой грамотности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16</cp:revision>
  <dcterms:created xsi:type="dcterms:W3CDTF">2022-11-26T09:12:20Z</dcterms:created>
  <dcterms:modified xsi:type="dcterms:W3CDTF">2022-11-26T10:47:34Z</dcterms:modified>
</cp:coreProperties>
</file>